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0"/>
  </p:notesMasterIdLst>
  <p:sldIdLst>
    <p:sldId id="269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5" r:id="rId10"/>
    <p:sldId id="284" r:id="rId11"/>
    <p:sldId id="286" r:id="rId12"/>
    <p:sldId id="272" r:id="rId13"/>
    <p:sldId id="273" r:id="rId14"/>
    <p:sldId id="274" r:id="rId15"/>
    <p:sldId id="289" r:id="rId16"/>
    <p:sldId id="275" r:id="rId17"/>
    <p:sldId id="290" r:id="rId18"/>
    <p:sldId id="288" r:id="rId19"/>
  </p:sldIdLst>
  <p:sldSz cx="9144000" cy="5143500" type="screen16x9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david méndez niño" initials="" lastIdx="1" clrIdx="0"/>
  <p:cmAuthor id="2" name="Martha Lorena Posada Parra" initials="MLPP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2552"/>
    <a:srgbClr val="09469E"/>
    <a:srgbClr val="193968"/>
    <a:srgbClr val="5D348B"/>
    <a:srgbClr val="1A88CE"/>
    <a:srgbClr val="4F5357"/>
    <a:srgbClr val="93C53D"/>
    <a:srgbClr val="312C24"/>
    <a:srgbClr val="DCDCD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5" autoAdjust="0"/>
    <p:restoredTop sz="95161" autoAdjust="0"/>
  </p:normalViewPr>
  <p:slideViewPr>
    <p:cSldViewPr>
      <p:cViewPr varScale="1">
        <p:scale>
          <a:sx n="90" d="100"/>
          <a:sy n="90" d="100"/>
        </p:scale>
        <p:origin x="592" y="56"/>
      </p:cViewPr>
      <p:guideLst>
        <p:guide orient="horz" pos="20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dina\Dropbox\Datos%20abiertos\GEOMATICA\Datos%20Agro%20Julio%20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Dato</a:t>
            </a:r>
            <a:r>
              <a:rPr lang="es-CO" baseline="0"/>
              <a:t>s Abiertos Sector Agro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AGRO!$D$4</c:f>
              <c:strCache>
                <c:ptCount val="1"/>
                <c:pt idx="0">
                  <c:v>Ministerio de Agricultura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AGRO!$E$3</c:f>
              <c:strCache>
                <c:ptCount val="1"/>
                <c:pt idx="0">
                  <c:v>Datos abiertos</c:v>
                </c:pt>
              </c:strCache>
            </c:strRef>
          </c:cat>
          <c:val>
            <c:numRef>
              <c:f>AGRO!$E$4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01-4924-BE40-1500C543BFFD}"/>
            </c:ext>
          </c:extLst>
        </c:ser>
        <c:ser>
          <c:idx val="1"/>
          <c:order val="1"/>
          <c:tx>
            <c:strRef>
              <c:f>AGRO!$D$5</c:f>
              <c:strCache>
                <c:ptCount val="1"/>
                <c:pt idx="0">
                  <c:v>CORPOICA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AGRO!$E$3</c:f>
              <c:strCache>
                <c:ptCount val="1"/>
                <c:pt idx="0">
                  <c:v>Datos abiertos</c:v>
                </c:pt>
              </c:strCache>
            </c:strRef>
          </c:cat>
          <c:val>
            <c:numRef>
              <c:f>AGRO!$E$5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01-4924-BE40-1500C543BFFD}"/>
            </c:ext>
          </c:extLst>
        </c:ser>
        <c:ser>
          <c:idx val="2"/>
          <c:order val="2"/>
          <c:tx>
            <c:strRef>
              <c:f>AGRO!$D$6</c:f>
              <c:strCache>
                <c:ptCount val="1"/>
                <c:pt idx="0">
                  <c:v>UPRA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AGRO!$E$3</c:f>
              <c:strCache>
                <c:ptCount val="1"/>
                <c:pt idx="0">
                  <c:v>Datos abiertos</c:v>
                </c:pt>
              </c:strCache>
            </c:strRef>
          </c:cat>
          <c:val>
            <c:numRef>
              <c:f>AGRO!$E$6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01-4924-BE40-1500C543BFFD}"/>
            </c:ext>
          </c:extLst>
        </c:ser>
        <c:ser>
          <c:idx val="3"/>
          <c:order val="3"/>
          <c:tx>
            <c:strRef>
              <c:f>AGRO!$D$7</c:f>
              <c:strCache>
                <c:ptCount val="1"/>
                <c:pt idx="0">
                  <c:v>La Unidad de Restitución de Tierras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AGRO!$E$3</c:f>
              <c:strCache>
                <c:ptCount val="1"/>
                <c:pt idx="0">
                  <c:v>Datos abiertos</c:v>
                </c:pt>
              </c:strCache>
            </c:strRef>
          </c:cat>
          <c:val>
            <c:numRef>
              <c:f>AGRO!$E$7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01-4924-BE40-1500C543BFFD}"/>
            </c:ext>
          </c:extLst>
        </c:ser>
        <c:ser>
          <c:idx val="4"/>
          <c:order val="4"/>
          <c:tx>
            <c:strRef>
              <c:f>AGRO!$D$8</c:f>
              <c:strCache>
                <c:ptCount val="1"/>
                <c:pt idx="0">
                  <c:v>Banco Agrario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AGRO!$E$3</c:f>
              <c:strCache>
                <c:ptCount val="1"/>
                <c:pt idx="0">
                  <c:v>Datos abiertos</c:v>
                </c:pt>
              </c:strCache>
            </c:strRef>
          </c:cat>
          <c:val>
            <c:numRef>
              <c:f>AGRO!$E$8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01-4924-BE40-1500C543BFFD}"/>
            </c:ext>
          </c:extLst>
        </c:ser>
        <c:ser>
          <c:idx val="5"/>
          <c:order val="5"/>
          <c:tx>
            <c:strRef>
              <c:f>AGRO!$D$9</c:f>
              <c:strCache>
                <c:ptCount val="1"/>
                <c:pt idx="0">
                  <c:v>FINAGRO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AGRO!$E$3</c:f>
              <c:strCache>
                <c:ptCount val="1"/>
                <c:pt idx="0">
                  <c:v>Datos abiertos</c:v>
                </c:pt>
              </c:strCache>
            </c:strRef>
          </c:cat>
          <c:val>
            <c:numRef>
              <c:f>AGRO!$E$9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01-4924-BE40-1500C543BF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7036767"/>
        <c:axId val="828279807"/>
      </c:barChart>
      <c:catAx>
        <c:axId val="917036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8279807"/>
        <c:crosses val="autoZero"/>
        <c:auto val="1"/>
        <c:lblAlgn val="ctr"/>
        <c:lblOffset val="100"/>
        <c:noMultiLvlLbl val="0"/>
      </c:catAx>
      <c:valAx>
        <c:axId val="82827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17036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35313169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D2CC0B3-8C8C-6E4E-803D-5542E2ABEE16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868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D2CC0B3-8C8C-6E4E-803D-5542E2ABEE1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851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093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4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93E19-6C2A-4789-A7EA-CDA3D62914E0}" type="slidenum">
              <a:rPr lang="en-GB" altLang="es-CO"/>
              <a:pPr>
                <a:defRPr/>
              </a:pPr>
              <a:t>‹Nº›</a:t>
            </a:fld>
            <a:endParaRPr lang="en-GB" altLang="es-CO"/>
          </a:p>
        </p:txBody>
      </p:sp>
    </p:spTree>
    <p:extLst>
      <p:ext uri="{BB962C8B-B14F-4D97-AF65-F5344CB8AC3E}">
        <p14:creationId xmlns:p14="http://schemas.microsoft.com/office/powerpoint/2010/main" val="260097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9F7C-5A42-497F-8F28-FF673EEB2C82}" type="slidenum">
              <a:rPr lang="en-GB" altLang="es-CO"/>
              <a:pPr>
                <a:defRPr/>
              </a:pPr>
              <a:t>‹Nº›</a:t>
            </a:fld>
            <a:endParaRPr lang="en-GB" altLang="es-CO"/>
          </a:p>
        </p:txBody>
      </p:sp>
    </p:spTree>
    <p:extLst>
      <p:ext uri="{BB962C8B-B14F-4D97-AF65-F5344CB8AC3E}">
        <p14:creationId xmlns:p14="http://schemas.microsoft.com/office/powerpoint/2010/main" val="316404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26F36-1447-4E08-941F-4AD44EC0599D}" type="slidenum">
              <a:rPr lang="en-GB" altLang="es-CO"/>
              <a:pPr>
                <a:defRPr/>
              </a:pPr>
              <a:t>‹Nº›</a:t>
            </a:fld>
            <a:endParaRPr lang="en-GB" altLang="es-CO"/>
          </a:p>
        </p:txBody>
      </p:sp>
    </p:spTree>
    <p:extLst>
      <p:ext uri="{BB962C8B-B14F-4D97-AF65-F5344CB8AC3E}">
        <p14:creationId xmlns:p14="http://schemas.microsoft.com/office/powerpoint/2010/main" val="227113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E17AD-D9ED-41DE-A070-D237BDD96CA4}" type="slidenum">
              <a:rPr lang="en-GB" altLang="es-CO"/>
              <a:pPr>
                <a:defRPr/>
              </a:pPr>
              <a:t>‹Nº›</a:t>
            </a:fld>
            <a:endParaRPr lang="en-GB" altLang="es-CO"/>
          </a:p>
        </p:txBody>
      </p:sp>
    </p:spTree>
    <p:extLst>
      <p:ext uri="{BB962C8B-B14F-4D97-AF65-F5344CB8AC3E}">
        <p14:creationId xmlns:p14="http://schemas.microsoft.com/office/powerpoint/2010/main" val="84652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BA38B-0680-8143-8F12-3249B647E70D}" type="datetimeFigureOut">
              <a:rPr lang="es-ES" smtClean="0"/>
              <a:t>15/08/2017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57C9-53D7-114B-9024-798541C96B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8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BA38B-0680-8143-8F12-3249B647E70D}" type="datetimeFigureOut">
              <a:rPr lang="es-ES" smtClean="0"/>
              <a:t>15/08/2017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57C9-53D7-114B-9024-798541C96B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687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E524C47-45E7-384E-87A1-903C80DE76E6}" type="datetimeFigureOut">
              <a:rPr lang="es-ES_tradnl" smtClean="0"/>
              <a:t>15/08/2017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419573" y="4878958"/>
            <a:ext cx="298158" cy="192600"/>
          </a:xfrm>
        </p:spPr>
        <p:txBody>
          <a:bodyPr/>
          <a:lstStyle/>
          <a:p>
            <a:fld id="{FA1BCB2F-769B-594B-9FED-9E2CB79D7F4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78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1028" name="Shape 8"/>
          <p:cNvSpPr txBox="1">
            <a:spLocks noGrp="1"/>
          </p:cNvSpPr>
          <p:nvPr>
            <p:ph type="dt" idx="10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29" name="Shape 9"/>
          <p:cNvSpPr txBox="1">
            <a:spLocks noGrp="1"/>
          </p:cNvSpPr>
          <p:nvPr>
            <p:ph type="ftr" idx="11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30" name="Shape 10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25000"/>
              <a:defRPr sz="1200" smtClean="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18347F8D-94EC-42CF-AEAE-1761BD3C5A3C}" type="slidenum">
              <a:rPr lang="en-GB" altLang="es-CO"/>
              <a:pPr>
                <a:defRPr/>
              </a:pPr>
              <a:t>‹Nº›</a:t>
            </a:fld>
            <a:endParaRPr lang="en-GB" altLang="es-C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1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525827" y="1742728"/>
            <a:ext cx="3177697" cy="21851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_tradnl" sz="1350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5285" y="1156942"/>
            <a:ext cx="4353429" cy="35232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r="14917"/>
          <a:stretch/>
        </p:blipFill>
        <p:spPr>
          <a:xfrm>
            <a:off x="140400" y="4155926"/>
            <a:ext cx="1385427" cy="947316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6966798" y="1156942"/>
            <a:ext cx="1998280" cy="442674"/>
          </a:xfrm>
          <a:prstGeom prst="roundRect">
            <a:avLst/>
          </a:prstGeom>
          <a:solidFill>
            <a:srgbClr val="193968"/>
          </a:solidFill>
          <a:ln w="12700" cap="flat">
            <a:solidFill>
              <a:srgbClr val="19396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endParaRPr lang="es-CO" sz="21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cs typeface="+mn-cs"/>
              <a:sym typeface="Gill Sans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6966798" y="1674979"/>
            <a:ext cx="1998280" cy="442674"/>
          </a:xfrm>
          <a:prstGeom prst="roundRect">
            <a:avLst/>
          </a:prstGeom>
          <a:solidFill>
            <a:srgbClr val="09469E"/>
          </a:solidFill>
          <a:ln w="12700" cap="flat">
            <a:solidFill>
              <a:srgbClr val="09469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endParaRPr lang="es-CO" sz="21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cs typeface="+mn-cs"/>
              <a:sym typeface="Gill Sans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966798" y="2193016"/>
            <a:ext cx="1998280" cy="442674"/>
          </a:xfrm>
          <a:prstGeom prst="roundRect">
            <a:avLst/>
          </a:prstGeom>
          <a:solidFill>
            <a:srgbClr val="1A88CE"/>
          </a:solidFill>
          <a:ln w="12700" cap="flat">
            <a:solidFill>
              <a:srgbClr val="1A88C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endParaRPr lang="es-CO" sz="21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cs typeface="+mn-cs"/>
              <a:sym typeface="Gill San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966798" y="1197391"/>
            <a:ext cx="199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dirty="0">
                <a:solidFill>
                  <a:schemeClr val="bg1"/>
                </a:solidFill>
                <a:latin typeface="Bebas Neue Book" charset="0"/>
                <a:ea typeface="Bebas Neue Book" charset="0"/>
                <a:cs typeface="Bebas Neue Book" charset="0"/>
              </a:rPr>
              <a:t>SECTOR PÚBLICO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966798" y="1731084"/>
            <a:ext cx="199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dirty="0">
                <a:solidFill>
                  <a:schemeClr val="bg1"/>
                </a:solidFill>
                <a:latin typeface="Bebas Neue Book" charset="0"/>
                <a:ea typeface="Bebas Neue Book" charset="0"/>
                <a:cs typeface="Bebas Neue Book" charset="0"/>
              </a:rPr>
              <a:t>SECTOR PRIVADO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966799" y="2248813"/>
            <a:ext cx="199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dirty="0">
                <a:solidFill>
                  <a:schemeClr val="bg1"/>
                </a:solidFill>
                <a:latin typeface="Bebas Neue Book" charset="0"/>
                <a:ea typeface="Bebas Neue Book" charset="0"/>
                <a:cs typeface="Bebas Neue Book" charset="0"/>
              </a:rPr>
              <a:t>ACADEMIA</a:t>
            </a:r>
          </a:p>
        </p:txBody>
      </p:sp>
      <p:sp>
        <p:nvSpPr>
          <p:cNvPr id="19" name="Shape 3204"/>
          <p:cNvSpPr/>
          <p:nvPr/>
        </p:nvSpPr>
        <p:spPr>
          <a:xfrm>
            <a:off x="4283968" y="89359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ECOSISTEMA DIGITAL AGROPECUARIO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20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ACTORES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2817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64" y="1892688"/>
            <a:ext cx="2920872" cy="21731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6963" y="1603535"/>
            <a:ext cx="194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</a:rPr>
              <a:t>+5000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4756" y="2675961"/>
            <a:ext cx="198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</a:rPr>
              <a:t>+900 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3305929" y="1680429"/>
            <a:ext cx="24062" cy="2667541"/>
          </a:xfrm>
          <a:prstGeom prst="line">
            <a:avLst/>
          </a:prstGeom>
          <a:noFill/>
          <a:ln w="25400" cap="flat">
            <a:solidFill>
              <a:srgbClr val="193968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recto 6"/>
          <p:cNvCxnSpPr/>
          <p:nvPr/>
        </p:nvCxnSpPr>
        <p:spPr>
          <a:xfrm flipH="1">
            <a:off x="2195717" y="1971706"/>
            <a:ext cx="1112843" cy="0"/>
          </a:xfrm>
          <a:prstGeom prst="line">
            <a:avLst/>
          </a:prstGeom>
          <a:noFill/>
          <a:ln w="25400" cap="flat">
            <a:solidFill>
              <a:srgbClr val="193968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Conector recto 28"/>
          <p:cNvCxnSpPr/>
          <p:nvPr/>
        </p:nvCxnSpPr>
        <p:spPr>
          <a:xfrm flipH="1">
            <a:off x="2195717" y="3051826"/>
            <a:ext cx="1112843" cy="0"/>
          </a:xfrm>
          <a:prstGeom prst="line">
            <a:avLst/>
          </a:prstGeom>
          <a:noFill/>
          <a:ln w="25400" cap="flat">
            <a:solidFill>
              <a:srgbClr val="193968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uadroTexto 19"/>
          <p:cNvSpPr txBox="1"/>
          <p:nvPr/>
        </p:nvSpPr>
        <p:spPr>
          <a:xfrm>
            <a:off x="34756" y="3745628"/>
            <a:ext cx="19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</a:rPr>
              <a:t>+11 Millones </a:t>
            </a:r>
          </a:p>
        </p:txBody>
      </p:sp>
      <p:cxnSp>
        <p:nvCxnSpPr>
          <p:cNvPr id="31" name="Conector recto 30"/>
          <p:cNvCxnSpPr/>
          <p:nvPr/>
        </p:nvCxnSpPr>
        <p:spPr>
          <a:xfrm flipH="1">
            <a:off x="2193086" y="4107074"/>
            <a:ext cx="1112843" cy="0"/>
          </a:xfrm>
          <a:prstGeom prst="line">
            <a:avLst/>
          </a:prstGeom>
          <a:noFill/>
          <a:ln w="25400" cap="flat">
            <a:solidFill>
              <a:srgbClr val="193968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99"/>
          <p:cNvSpPr/>
          <p:nvPr/>
        </p:nvSpPr>
        <p:spPr>
          <a:xfrm>
            <a:off x="3543098" y="4220545"/>
            <a:ext cx="2376264" cy="32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l"/>
            <a:r>
              <a:rPr lang="es-ES_tradnl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http://</a:t>
            </a:r>
            <a:r>
              <a:rPr lang="es-ES_tradnl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datos.gov.co</a:t>
            </a:r>
            <a:endParaRPr lang="es-ES_tradnl" sz="1400" b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Shape 3204"/>
          <p:cNvSpPr/>
          <p:nvPr/>
        </p:nvSpPr>
        <p:spPr>
          <a:xfrm>
            <a:off x="4067944" y="89359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PORTAL NACIONAL DE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14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COLOMBIA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4756" y="2047415"/>
            <a:ext cx="1941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</a:rPr>
              <a:t>Conjuntos de datos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9169" y="3118461"/>
            <a:ext cx="1941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</a:rPr>
              <a:t>ENTIDADES PUBLICANDO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9169" y="4142979"/>
            <a:ext cx="1941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</a:rPr>
              <a:t>DE VISITAS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804248" y="2324414"/>
            <a:ext cx="2751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8C2552"/>
                </a:solidFill>
                <a:latin typeface="Bebas Neue" charset="0"/>
                <a:ea typeface="Bebas Neue" charset="0"/>
                <a:cs typeface="Bebas Neue" charset="0"/>
              </a:rPr>
              <a:t>286 </a:t>
            </a:r>
            <a:r>
              <a:rPr lang="es-ES" sz="1200" dirty="0">
                <a:solidFill>
                  <a:srgbClr val="8C2552"/>
                </a:solidFill>
                <a:latin typeface="Bebas Neue" charset="0"/>
                <a:ea typeface="Bebas Neue" charset="0"/>
                <a:cs typeface="Bebas Neue" charset="0"/>
              </a:rPr>
              <a:t>DATOS ABIERTOS  Agro</a:t>
            </a:r>
          </a:p>
          <a:p>
            <a:r>
              <a:rPr lang="es-ES" sz="3200" dirty="0">
                <a:solidFill>
                  <a:srgbClr val="8C2552"/>
                </a:solidFill>
                <a:latin typeface="Bebas Neue" charset="0"/>
                <a:ea typeface="Bebas Neue" charset="0"/>
                <a:cs typeface="Bebas Neue" charset="0"/>
              </a:rPr>
              <a:t>22 </a:t>
            </a:r>
            <a:r>
              <a:rPr lang="es-ES" sz="1200" dirty="0">
                <a:solidFill>
                  <a:srgbClr val="8C2552"/>
                </a:solidFill>
                <a:latin typeface="Bebas Neue" charset="0"/>
                <a:ea typeface="Bebas Neue" charset="0"/>
                <a:cs typeface="Bebas Neue" charset="0"/>
              </a:rPr>
              <a:t>datos abiertos GEOGRÁFICOS</a:t>
            </a:r>
          </a:p>
        </p:txBody>
      </p:sp>
    </p:spTree>
    <p:extLst>
      <p:ext uri="{BB962C8B-B14F-4D97-AF65-F5344CB8AC3E}">
        <p14:creationId xmlns:p14="http://schemas.microsoft.com/office/powerpoint/2010/main" val="83178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204"/>
          <p:cNvSpPr/>
          <p:nvPr/>
        </p:nvSpPr>
        <p:spPr>
          <a:xfrm>
            <a:off x="4067944" y="453284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ENTIDADES QUE MáS PUBLICAN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4" name="Shape 3204"/>
          <p:cNvSpPr/>
          <p:nvPr/>
        </p:nvSpPr>
        <p:spPr>
          <a:xfrm>
            <a:off x="4283968" y="64962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DEL SECTOR AGRO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C814CF7-AA01-438B-B270-3DBB224F78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549735"/>
              </p:ext>
            </p:extLst>
          </p:nvPr>
        </p:nvGraphicFramePr>
        <p:xfrm>
          <a:off x="2286000" y="1200150"/>
          <a:ext cx="5454352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570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42" y="1779662"/>
            <a:ext cx="2268554" cy="7275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09397" y="1225067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aguacate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27790" y="1409582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arracacha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327790" y="1615432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arroz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321332" y="1827697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arveja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321332" y="2020727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banano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00192" y="2601847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cacao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0192" y="2800707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café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300192" y="2421177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caña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321332" y="2211782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caucho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300192" y="3004609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cebada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552873" y="1803311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soya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300192" y="321957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frijol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551265" y="198713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maíz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542685" y="2981883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ñame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542685" y="339581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mango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542685" y="3193739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palma aceite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531540" y="2593696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papa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531540" y="2783255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papaya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546161" y="2410373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piña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7537364" y="2198961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plátano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554786" y="1607447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tomate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7571615" y="1384103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yuca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7551265" y="1194921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zanahoria</a:t>
            </a:r>
          </a:p>
        </p:txBody>
      </p:sp>
      <p:sp>
        <p:nvSpPr>
          <p:cNvPr id="30" name="Shape 3204"/>
          <p:cNvSpPr/>
          <p:nvPr/>
        </p:nvSpPr>
        <p:spPr>
          <a:xfrm>
            <a:off x="4119540" y="442016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24 CADENAS PRODUCTIVAS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31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2" y="4056383"/>
            <a:ext cx="941841" cy="941841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01" y="1955957"/>
            <a:ext cx="941841" cy="128817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79" y="389712"/>
            <a:ext cx="988087" cy="988087"/>
          </a:xfrm>
          <a:prstGeom prst="rect">
            <a:avLst/>
          </a:prstGeom>
        </p:spPr>
      </p:pic>
      <p:sp>
        <p:nvSpPr>
          <p:cNvPr id="35" name="Flecha derecha 34"/>
          <p:cNvSpPr/>
          <p:nvPr/>
        </p:nvSpPr>
        <p:spPr>
          <a:xfrm rot="5400000">
            <a:off x="4617393" y="1583523"/>
            <a:ext cx="504056" cy="326108"/>
          </a:xfrm>
          <a:prstGeom prst="rightArrow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7" name="Flecha derecha 36"/>
          <p:cNvSpPr/>
          <p:nvPr/>
        </p:nvSpPr>
        <p:spPr>
          <a:xfrm rot="5400000">
            <a:off x="4617393" y="3542490"/>
            <a:ext cx="504056" cy="326108"/>
          </a:xfrm>
          <a:prstGeom prst="rightArrow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6" name="Agrupar 35"/>
          <p:cNvGrpSpPr/>
          <p:nvPr/>
        </p:nvGrpSpPr>
        <p:grpSpPr>
          <a:xfrm>
            <a:off x="481488" y="2519284"/>
            <a:ext cx="3102452" cy="2325228"/>
            <a:chOff x="422567" y="1923678"/>
            <a:chExt cx="3177519" cy="2381489"/>
          </a:xfrm>
        </p:grpSpPr>
        <p:sp>
          <p:nvSpPr>
            <p:cNvPr id="38" name="Rectángulo redondeado 37"/>
            <p:cNvSpPr/>
            <p:nvPr/>
          </p:nvSpPr>
          <p:spPr>
            <a:xfrm>
              <a:off x="447916" y="1923678"/>
              <a:ext cx="3137035" cy="442674"/>
            </a:xfrm>
            <a:prstGeom prst="roundRect">
              <a:avLst/>
            </a:prstGeom>
            <a:solidFill>
              <a:srgbClr val="193968"/>
            </a:solidFill>
            <a:ln w="12700" cap="flat">
              <a:solidFill>
                <a:srgbClr val="19396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fontAlgn="auto">
                <a:spcBef>
                  <a:spcPts val="0"/>
                </a:spcBef>
                <a:spcAft>
                  <a:spcPts val="0"/>
                </a:spcAft>
              </a:pPr>
              <a:endParaRPr lang="es-CO" sz="2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  <a:sym typeface="Gill Sans"/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422567" y="1985097"/>
              <a:ext cx="3177519" cy="37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800" dirty="0">
                  <a:solidFill>
                    <a:schemeClr val="bg1"/>
                  </a:solidFill>
                  <a:latin typeface="Bebas Neue Book" charset="0"/>
                  <a:ea typeface="Bebas Neue Book" charset="0"/>
                  <a:cs typeface="Bebas Neue Book" charset="0"/>
                </a:rPr>
                <a:t>Área producción y rendimiento</a:t>
              </a: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458576" y="2409360"/>
              <a:ext cx="3137035" cy="442674"/>
            </a:xfrm>
            <a:prstGeom prst="roundRect">
              <a:avLst/>
            </a:prstGeom>
            <a:solidFill>
              <a:srgbClr val="193968"/>
            </a:solidFill>
            <a:ln w="12700" cap="flat">
              <a:solidFill>
                <a:srgbClr val="19396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fontAlgn="auto">
                <a:spcBef>
                  <a:spcPts val="0"/>
                </a:spcBef>
                <a:spcAft>
                  <a:spcPts val="0"/>
                </a:spcAft>
              </a:pPr>
              <a:endParaRPr lang="es-CO" sz="2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  <a:sym typeface="Gill Sans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820363" y="2449809"/>
              <a:ext cx="244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800" dirty="0">
                  <a:solidFill>
                    <a:schemeClr val="bg1"/>
                  </a:solidFill>
                  <a:latin typeface="Bebas Neue Book" charset="0"/>
                  <a:ea typeface="Bebas Neue Book" charset="0"/>
                  <a:cs typeface="Bebas Neue Book" charset="0"/>
                </a:rPr>
                <a:t>Créditos</a:t>
              </a: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458576" y="2890366"/>
              <a:ext cx="3137035" cy="442674"/>
            </a:xfrm>
            <a:prstGeom prst="roundRect">
              <a:avLst/>
            </a:prstGeom>
            <a:solidFill>
              <a:srgbClr val="193968"/>
            </a:solidFill>
            <a:ln w="12700" cap="flat">
              <a:solidFill>
                <a:srgbClr val="19396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fontAlgn="auto">
                <a:spcBef>
                  <a:spcPts val="0"/>
                </a:spcBef>
                <a:spcAft>
                  <a:spcPts val="0"/>
                </a:spcAft>
              </a:pPr>
              <a:endParaRPr lang="es-CO" sz="2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  <a:sym typeface="Gill Sans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820363" y="2930815"/>
              <a:ext cx="244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800" dirty="0">
                  <a:solidFill>
                    <a:schemeClr val="bg1"/>
                  </a:solidFill>
                  <a:latin typeface="Bebas Neue Book" charset="0"/>
                  <a:ea typeface="Bebas Neue Book" charset="0"/>
                  <a:cs typeface="Bebas Neue Book" charset="0"/>
                </a:rPr>
                <a:t>Exportaciones</a:t>
              </a:r>
            </a:p>
          </p:txBody>
        </p:sp>
        <p:sp>
          <p:nvSpPr>
            <p:cNvPr id="44" name="Rectángulo redondeado 43"/>
            <p:cNvSpPr/>
            <p:nvPr/>
          </p:nvSpPr>
          <p:spPr>
            <a:xfrm>
              <a:off x="447916" y="3371372"/>
              <a:ext cx="3137035" cy="442674"/>
            </a:xfrm>
            <a:prstGeom prst="roundRect">
              <a:avLst/>
            </a:prstGeom>
            <a:solidFill>
              <a:srgbClr val="193968"/>
            </a:solidFill>
            <a:ln w="12700" cap="flat">
              <a:solidFill>
                <a:srgbClr val="19396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fontAlgn="auto">
                <a:spcBef>
                  <a:spcPts val="0"/>
                </a:spcBef>
                <a:spcAft>
                  <a:spcPts val="0"/>
                </a:spcAft>
              </a:pPr>
              <a:endParaRPr lang="es-CO" sz="2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  <a:sym typeface="Gill Sans"/>
              </a:endParaRPr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809703" y="3411821"/>
              <a:ext cx="244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800" dirty="0">
                  <a:solidFill>
                    <a:schemeClr val="bg1"/>
                  </a:solidFill>
                  <a:latin typeface="Bebas Neue Book" charset="0"/>
                  <a:ea typeface="Bebas Neue Book" charset="0"/>
                  <a:cs typeface="Bebas Neue Book" charset="0"/>
                </a:rPr>
                <a:t>importaciones</a:t>
              </a:r>
            </a:p>
          </p:txBody>
        </p:sp>
        <p:sp>
          <p:nvSpPr>
            <p:cNvPr id="46" name="Rectángulo redondeado 45"/>
            <p:cNvSpPr/>
            <p:nvPr/>
          </p:nvSpPr>
          <p:spPr>
            <a:xfrm>
              <a:off x="458576" y="3862493"/>
              <a:ext cx="3137035" cy="442674"/>
            </a:xfrm>
            <a:prstGeom prst="roundRect">
              <a:avLst/>
            </a:prstGeom>
            <a:solidFill>
              <a:srgbClr val="193968"/>
            </a:solidFill>
            <a:ln w="12700" cap="flat">
              <a:solidFill>
                <a:srgbClr val="19396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fontAlgn="auto">
                <a:spcBef>
                  <a:spcPts val="0"/>
                </a:spcBef>
                <a:spcAft>
                  <a:spcPts val="0"/>
                </a:spcAft>
              </a:pPr>
              <a:endParaRPr lang="es-CO" sz="2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  <a:sym typeface="Gill Sans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20363" y="3902942"/>
              <a:ext cx="244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800" dirty="0">
                  <a:solidFill>
                    <a:schemeClr val="bg1"/>
                  </a:solidFill>
                  <a:latin typeface="Bebas Neue Book" charset="0"/>
                  <a:ea typeface="Bebas Neue Book" charset="0"/>
                  <a:cs typeface="Bebas Neue Book" charset="0"/>
                </a:rPr>
                <a:t>insumos</a:t>
              </a:r>
            </a:p>
          </p:txBody>
        </p:sp>
      </p:grpSp>
      <p:sp>
        <p:nvSpPr>
          <p:cNvPr id="50" name="Rectángulo 49"/>
          <p:cNvSpPr/>
          <p:nvPr/>
        </p:nvSpPr>
        <p:spPr>
          <a:xfrm>
            <a:off x="6126072" y="1124589"/>
            <a:ext cx="2694400" cy="25992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Shape 3204"/>
          <p:cNvSpPr/>
          <p:nvPr/>
        </p:nvSpPr>
        <p:spPr>
          <a:xfrm>
            <a:off x="4335564" y="20829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DEL SECTOR AGRO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130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994" y="1003634"/>
            <a:ext cx="1905426" cy="8787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9401" r="34250" b="19201"/>
          <a:stretch/>
        </p:blipFill>
        <p:spPr>
          <a:xfrm>
            <a:off x="320973" y="1995686"/>
            <a:ext cx="4539059" cy="277259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932040" y="1059582"/>
            <a:ext cx="43924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Áreas disponibles 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para actividades agropecuarias y forestales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Áreas sin restricciones 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para Formalización de la Propiedad Privada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Avalúos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Catastrales Integrales de la Tierra 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Indicador de </a:t>
            </a: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Disparidad Inferior 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 la propiedad rural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Indicador de </a:t>
            </a: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Disparidad superior 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 la propiedad rural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Tamaño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la Propiedad Rural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Vocación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Neta Agropecuaria</a:t>
            </a:r>
          </a:p>
          <a:p>
            <a:pPr marL="228600" indent="-228600">
              <a:buFont typeface="Arial" charset="0"/>
              <a:buChar char="•"/>
            </a:pPr>
            <a:r>
              <a:rPr lang="es-ES" sz="10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Zonificación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aptitud para el cultivo comercial escala 1:100.000 de:</a:t>
            </a:r>
          </a:p>
          <a:p>
            <a:pPr marL="685800" lvl="1" indent="-228600">
              <a:buFont typeface="+mj-lt"/>
              <a:buAutoNum type="alphaUcPeriod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Cacao</a:t>
            </a:r>
          </a:p>
          <a:p>
            <a:pPr marL="685800" lvl="1" indent="-228600">
              <a:buFont typeface="+mj-lt"/>
              <a:buAutoNum type="alphaUcPeriod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Caucho</a:t>
            </a:r>
          </a:p>
          <a:p>
            <a:pPr marL="685800" lvl="1" indent="-228600">
              <a:buFont typeface="+mj-lt"/>
              <a:buAutoNum type="alphaUcPeriod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Palma de aceite</a:t>
            </a:r>
          </a:p>
          <a:p>
            <a:pPr marL="685800" lvl="1" indent="-228600">
              <a:buFont typeface="+mj-lt"/>
              <a:buAutoNum type="alphaUcPeriod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Granjas avícolas</a:t>
            </a:r>
          </a:p>
          <a:p>
            <a:pPr marL="685800" lvl="1" indent="-228600">
              <a:buFont typeface="+mj-lt"/>
              <a:buAutoNum type="alphaUcPeriod"/>
            </a:pP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Plantaciones forestales</a:t>
            </a:r>
          </a:p>
        </p:txBody>
      </p:sp>
      <p:sp>
        <p:nvSpPr>
          <p:cNvPr id="6" name="Shape 3204"/>
          <p:cNvSpPr/>
          <p:nvPr/>
        </p:nvSpPr>
        <p:spPr>
          <a:xfrm>
            <a:off x="4084147" y="379843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ZONIFICACIóN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7" name="Shape 3204"/>
          <p:cNvSpPr/>
          <p:nvPr/>
        </p:nvSpPr>
        <p:spPr>
          <a:xfrm>
            <a:off x="4308598" y="36874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DEL SECTOR AGRO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3410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9"/>
          <p:cNvSpPr/>
          <p:nvPr/>
        </p:nvSpPr>
        <p:spPr>
          <a:xfrm>
            <a:off x="2523722" y="629015"/>
            <a:ext cx="6440765" cy="53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defTabSz="855877">
              <a:defRPr sz="10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r"/>
            <a:endParaRPr lang="es-ES_tradnl" sz="2800" b="0" dirty="0">
              <a:solidFill>
                <a:schemeClr val="tx1"/>
              </a:solidFill>
              <a:latin typeface="+mj-lt"/>
              <a:ea typeface="Work Sans" charset="0"/>
              <a:cs typeface="Work Sans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8" t="48756" r="62830" b="36127"/>
          <a:stretch/>
        </p:blipFill>
        <p:spPr>
          <a:xfrm>
            <a:off x="6337022" y="1729606"/>
            <a:ext cx="1634895" cy="133737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012160" y="3159118"/>
            <a:ext cx="223224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Permite conocer </a:t>
            </a:r>
            <a:r>
              <a:rPr lang="es-ES_tradnl" sz="11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los precios mayoristas diarios, semanales y mensuales </a:t>
            </a:r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 los productos </a:t>
            </a:r>
            <a:r>
              <a:rPr lang="es-ES_tradnl" sz="11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agroalimentarios</a:t>
            </a:r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que se comercializan en el país.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21890" r="43658" b="44637"/>
          <a:stretch/>
        </p:blipFill>
        <p:spPr>
          <a:xfrm>
            <a:off x="1130108" y="1729606"/>
            <a:ext cx="1641911" cy="133737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55576" y="3147814"/>
            <a:ext cx="23806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Conocer el </a:t>
            </a:r>
            <a:r>
              <a:rPr lang="es-ES_tradnl" sz="11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Clima Previsto</a:t>
            </a:r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Alertas Diarias y la Incidencia de estos fenómenos en la Agricultura Colombiana en las diferentes regiones del país y variables climáticas.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07" b="29634" l="12158" r="37943">
                        <a14:foregroundMark x1="20842" y1="22304" x2="20842" y2="22304"/>
                        <a14:foregroundMark x1="22044" y1="22513" x2="22044" y2="22513"/>
                        <a14:foregroundMark x1="23046" y1="22618" x2="23046" y2="22618"/>
                        <a14:foregroundMark x1="24048" y1="22408" x2="24048" y2="22408"/>
                        <a14:foregroundMark x1="24983" y1="22408" x2="24983" y2="22408"/>
                        <a14:foregroundMark x1="25985" y1="22304" x2="25985" y2="22304"/>
                        <a14:foregroundMark x1="26787" y1="22408" x2="26787" y2="22408"/>
                        <a14:foregroundMark x1="20641" y1="24503" x2="27188" y2="24712"/>
                        <a14:foregroundMark x1="20240" y1="24817" x2="27188" y2="25550"/>
                        <a14:foregroundMark x1="20174" y1="24188" x2="21710" y2="25654"/>
                        <a14:foregroundMark x1="26653" y1="26387" x2="27321" y2="23560"/>
                        <a14:foregroundMark x1="37876" y1="29634" x2="37876" y2="29634"/>
                        <a14:foregroundMark x1="37943" y1="29634" x2="37943" y2="2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3" t="15720" r="71105" b="72633"/>
          <a:stretch/>
        </p:blipFill>
        <p:spPr>
          <a:xfrm>
            <a:off x="3755986" y="1995686"/>
            <a:ext cx="1789308" cy="79208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463487" y="3153562"/>
            <a:ext cx="22924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Red de Información y Comunicación del Sector Agropecuario Colombiano que </a:t>
            </a:r>
            <a:r>
              <a:rPr lang="es-ES_tradnl" sz="1100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centraliza información y servicios, para la toma de decisiones </a:t>
            </a:r>
            <a:r>
              <a:rPr lang="es-ES_tradn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 productores y usuarios del sector.</a:t>
            </a:r>
          </a:p>
        </p:txBody>
      </p:sp>
      <p:sp>
        <p:nvSpPr>
          <p:cNvPr id="11" name="Shape 3204"/>
          <p:cNvSpPr/>
          <p:nvPr/>
        </p:nvSpPr>
        <p:spPr>
          <a:xfrm>
            <a:off x="4067944" y="89359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APLICACIONES CON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14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88765" y="1729606"/>
            <a:ext cx="1641911" cy="13373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51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pbs.twimg.com/media/DFBnW2-XoAIHT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75" y="1779662"/>
            <a:ext cx="31002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4644009" y="1779662"/>
            <a:ext cx="4336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Este año, la Organización para la Cooperación y el Desarrollo Económicos (</a:t>
            </a:r>
            <a:r>
              <a:rPr lang="es-ES" sz="1200" b="1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OCDE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), concedió el cuarto lugar a Colombia en el ranking sobre aprovechamiento de datos abiertos. 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788024" y="2866169"/>
            <a:ext cx="4114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 err="1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OURData</a:t>
            </a:r>
            <a:r>
              <a:rPr lang="es-ES" sz="1200" b="1" dirty="0">
                <a:solidFill>
                  <a:srgbClr val="8C2552"/>
                </a:solidFill>
                <a:latin typeface="Century Gothic" charset="0"/>
                <a:ea typeface="Century Gothic" charset="0"/>
                <a:cs typeface="Century Gothic" charset="0"/>
              </a:rPr>
              <a:t> Index,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mide la capacidad que tienen los gobiernos en la apertura, uso y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reuso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datos abiertos.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Shape 3204"/>
          <p:cNvSpPr/>
          <p:nvPr/>
        </p:nvSpPr>
        <p:spPr>
          <a:xfrm>
            <a:off x="4067944" y="89359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POSICIONAMIENTO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8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OURDATA INDEx OCDE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690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250"/>
          <a:stretch/>
        </p:blipFill>
        <p:spPr>
          <a:xfrm>
            <a:off x="1691680" y="1059582"/>
            <a:ext cx="6120680" cy="3433319"/>
          </a:xfrm>
          <a:prstGeom prst="rect">
            <a:avLst/>
          </a:prstGeom>
        </p:spPr>
      </p:pic>
      <p:sp>
        <p:nvSpPr>
          <p:cNvPr id="6" name="Shape 3204"/>
          <p:cNvSpPr/>
          <p:nvPr/>
        </p:nvSpPr>
        <p:spPr>
          <a:xfrm>
            <a:off x="4067944" y="89359"/>
            <a:ext cx="4834510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reto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7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Economía digital agro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6272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85147" y="1264485"/>
            <a:ext cx="3531269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1650" b="1" dirty="0">
                <a:solidFill>
                  <a:srgbClr val="193968"/>
                </a:solidFill>
                <a:latin typeface="Century Gothic" charset="0"/>
                <a:ea typeface="Century Gothic" charset="0"/>
                <a:cs typeface="Century Gothic" charset="0"/>
              </a:rPr>
              <a:t>LUISA FERNANDA MEDINA</a:t>
            </a:r>
          </a:p>
          <a:p>
            <a:pPr algn="l"/>
            <a:r>
              <a:rPr lang="es-CO" sz="1200" b="1" dirty="0">
                <a:solidFill>
                  <a:srgbClr val="09469E"/>
                </a:solidFill>
                <a:latin typeface="Century Gothic" charset="0"/>
                <a:ea typeface="Century Gothic" charset="0"/>
                <a:cs typeface="Century Gothic" charset="0"/>
              </a:rPr>
              <a:t>Líder Iniciativa Datos Abiertos</a:t>
            </a:r>
          </a:p>
          <a:p>
            <a:pPr algn="l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lmedina@mintic.gov.co </a:t>
            </a:r>
          </a:p>
          <a:p>
            <a:pPr algn="l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Ministerio de Tecnologías de la Información </a:t>
            </a:r>
          </a:p>
          <a:p>
            <a:pPr algn="l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y las comunicaciones</a:t>
            </a:r>
          </a:p>
          <a:p>
            <a:pPr algn="l"/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Work Sans Light" charset="0"/>
              <a:ea typeface="Work Sans Light" charset="0"/>
              <a:cs typeface="Work Sans Light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89513" y="1107544"/>
            <a:ext cx="11430" cy="3120390"/>
          </a:xfrm>
          <a:prstGeom prst="line">
            <a:avLst/>
          </a:prstGeom>
          <a:noFill/>
          <a:ln w="38100" cap="flat">
            <a:solidFill>
              <a:srgbClr val="19396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ángulo 7"/>
          <p:cNvSpPr/>
          <p:nvPr/>
        </p:nvSpPr>
        <p:spPr>
          <a:xfrm>
            <a:off x="4785146" y="2667739"/>
            <a:ext cx="3531269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CO" sz="1650" b="1" dirty="0">
                <a:solidFill>
                  <a:srgbClr val="193968"/>
                </a:solidFill>
                <a:latin typeface="Century Gothic" charset="0"/>
                <a:ea typeface="Century Gothic" charset="0"/>
                <a:cs typeface="Century Gothic" charset="0"/>
              </a:rPr>
              <a:t>WILLIAM FABIAN ACEVEDO</a:t>
            </a:r>
          </a:p>
          <a:p>
            <a:pPr algn="l"/>
            <a:r>
              <a:rPr lang="es-CO" sz="1200" b="1" dirty="0">
                <a:solidFill>
                  <a:srgbClr val="09469E"/>
                </a:solidFill>
                <a:latin typeface="Century Gothic" charset="0"/>
                <a:ea typeface="Century Gothic" charset="0"/>
                <a:cs typeface="Century Gothic" charset="0"/>
              </a:rPr>
              <a:t>Líder TIC Y AGRO</a:t>
            </a:r>
          </a:p>
          <a:p>
            <a:pPr algn="l"/>
            <a:r>
              <a:rPr lang="es-ES_tradnl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wacevedo@mintic.gov.co</a:t>
            </a:r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algn="l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Ministerio de Tecnologías de la Información </a:t>
            </a:r>
          </a:p>
          <a:p>
            <a:pPr algn="l"/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y las comunicaciones</a:t>
            </a:r>
          </a:p>
          <a:p>
            <a:pPr algn="l"/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3700" r="12200" b="10352"/>
          <a:stretch/>
        </p:blipFill>
        <p:spPr>
          <a:xfrm>
            <a:off x="1107051" y="1899274"/>
            <a:ext cx="3240360" cy="16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7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5291"/>
          <a:stretch/>
        </p:blipFill>
        <p:spPr>
          <a:xfrm>
            <a:off x="-1" y="0"/>
            <a:ext cx="9193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6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38"/>
            <a:ext cx="9144000" cy="53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1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r="15433" b="7202"/>
          <a:stretch/>
        </p:blipFill>
        <p:spPr>
          <a:xfrm>
            <a:off x="539552" y="2535858"/>
            <a:ext cx="1304421" cy="7901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13581"/>
            <a:ext cx="1587586" cy="2112408"/>
          </a:xfrm>
          <a:prstGeom prst="rect">
            <a:avLst/>
          </a:prstGeom>
        </p:spPr>
      </p:pic>
      <p:sp>
        <p:nvSpPr>
          <p:cNvPr id="15" name="Shape 3204"/>
          <p:cNvSpPr/>
          <p:nvPr/>
        </p:nvSpPr>
        <p:spPr>
          <a:xfrm>
            <a:off x="4592018" y="89359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Una ruralidad que enfrente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654871" y="2634249"/>
            <a:ext cx="184731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76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495290" y="3574112"/>
            <a:ext cx="3551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“Será necesario realizar inversiones netas de </a:t>
            </a:r>
          </a:p>
          <a:p>
            <a:pPr algn="just"/>
            <a:r>
              <a:rPr lang="es-CO" sz="1100" b="1" dirty="0">
                <a:solidFill>
                  <a:srgbClr val="09469E"/>
                </a:solidFill>
                <a:latin typeface="Century Gothic" charset="0"/>
                <a:ea typeface="Century Gothic" charset="0"/>
                <a:cs typeface="Century Gothic" charset="0"/>
              </a:rPr>
              <a:t>83.000 millones de dólares </a:t>
            </a:r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EE.UU. cada año en la agricultura de los países en desarrollo si se quiere contar con alimentos suficientes para </a:t>
            </a:r>
            <a:r>
              <a:rPr lang="es-CO" sz="1100" b="1" dirty="0">
                <a:solidFill>
                  <a:srgbClr val="09469E"/>
                </a:solidFill>
                <a:latin typeface="Century Gothic" charset="0"/>
                <a:ea typeface="Century Gothic" charset="0"/>
                <a:cs typeface="Century Gothic" charset="0"/>
              </a:rPr>
              <a:t>9.100 millones de personas </a:t>
            </a:r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en 2050, según un documento de trabajo de la FAO”</a:t>
            </a:r>
          </a:p>
        </p:txBody>
      </p:sp>
      <p:pic>
        <p:nvPicPr>
          <p:cNvPr id="17" name="Imagen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9"/>
          <a:stretch/>
        </p:blipFill>
        <p:spPr bwMode="auto">
          <a:xfrm>
            <a:off x="3535895" y="1213579"/>
            <a:ext cx="2836305" cy="21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Resultado de imagen para reforma rural integr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/>
          <a:stretch/>
        </p:blipFill>
        <p:spPr bwMode="auto">
          <a:xfrm>
            <a:off x="611560" y="3407178"/>
            <a:ext cx="2883730" cy="14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8251" r="39020" b="4750"/>
          <a:stretch/>
        </p:blipFill>
        <p:spPr>
          <a:xfrm>
            <a:off x="6406051" y="1203598"/>
            <a:ext cx="2270405" cy="21223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083998" y="39208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1050" dirty="0"/>
          </a:p>
        </p:txBody>
      </p:sp>
      <p:sp>
        <p:nvSpPr>
          <p:cNvPr id="12" name="Shape 3204"/>
          <p:cNvSpPr/>
          <p:nvPr/>
        </p:nvSpPr>
        <p:spPr>
          <a:xfrm>
            <a:off x="4592018" y="453285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los retos que impone el mundo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355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87" y="133629"/>
            <a:ext cx="2859065" cy="1440160"/>
          </a:xfrm>
          <a:prstGeom prst="rect">
            <a:avLst/>
          </a:prstGeom>
        </p:spPr>
      </p:pic>
      <p:sp>
        <p:nvSpPr>
          <p:cNvPr id="15" name="Shape 3204"/>
          <p:cNvSpPr/>
          <p:nvPr/>
        </p:nvSpPr>
        <p:spPr>
          <a:xfrm>
            <a:off x="1846732" y="1923678"/>
            <a:ext cx="5461572" cy="188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ctr" defTabSz="348258"/>
            <a:r>
              <a:rPr lang="es-ES_tradnl" sz="2400" b="1" dirty="0">
                <a:solidFill>
                  <a:srgbClr val="09469E"/>
                </a:solidFill>
                <a:latin typeface="Century Gothic" charset="0"/>
                <a:ea typeface="Century Gothic" charset="0"/>
                <a:cs typeface="Century Gothic" charset="0"/>
              </a:rPr>
              <a:t>TIC y AGRO</a:t>
            </a:r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s-ES_tradn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La necesidad de consolidar un ecosistema digital agropecuario y el rol de los datos abiertos como herramienta para apalancar la ruralidad colombiana. 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47559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2123728" y="1254858"/>
            <a:ext cx="6803363" cy="3083819"/>
            <a:chOff x="1574468" y="1400602"/>
            <a:chExt cx="6236530" cy="2826885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7"/>
            <a:stretch/>
          </p:blipFill>
          <p:spPr>
            <a:xfrm>
              <a:off x="3131840" y="1419622"/>
              <a:ext cx="4679158" cy="2807865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11237" t="13205" r="14334" b="19615"/>
            <a:stretch/>
          </p:blipFill>
          <p:spPr>
            <a:xfrm>
              <a:off x="1574468" y="1400602"/>
              <a:ext cx="1573371" cy="547746"/>
            </a:xfrm>
            <a:prstGeom prst="rect">
              <a:avLst/>
            </a:prstGeom>
          </p:spPr>
        </p:pic>
      </p:grpSp>
      <p:sp>
        <p:nvSpPr>
          <p:cNvPr id="8" name="Shape 3204"/>
          <p:cNvSpPr/>
          <p:nvPr/>
        </p:nvSpPr>
        <p:spPr>
          <a:xfrm>
            <a:off x="4592018" y="89359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DEL AGRO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9" name="Shape 3204"/>
          <p:cNvSpPr/>
          <p:nvPr/>
        </p:nvSpPr>
        <p:spPr>
          <a:xfrm>
            <a:off x="4592018" y="453285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EN el mundo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95686"/>
            <a:ext cx="2530589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"/>
          <a:stretch/>
        </p:blipFill>
        <p:spPr>
          <a:xfrm>
            <a:off x="2764306" y="999983"/>
            <a:ext cx="5212817" cy="310811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>
          <a:xfrm>
            <a:off x="107504" y="2571750"/>
            <a:ext cx="3594922" cy="2160240"/>
          </a:xfrm>
          <a:prstGeom prst="rect">
            <a:avLst/>
          </a:prstGeom>
        </p:spPr>
      </p:pic>
      <p:sp>
        <p:nvSpPr>
          <p:cNvPr id="6" name="Shape 3204"/>
          <p:cNvSpPr/>
          <p:nvPr/>
        </p:nvSpPr>
        <p:spPr>
          <a:xfrm>
            <a:off x="4592018" y="89359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DEL AGRO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7" name="Shape 3204"/>
          <p:cNvSpPr/>
          <p:nvPr/>
        </p:nvSpPr>
        <p:spPr>
          <a:xfrm>
            <a:off x="4592018" y="453285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EN el mundo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254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691524" y="1491630"/>
            <a:ext cx="5800987" cy="2749909"/>
            <a:chOff x="1717480" y="1406017"/>
            <a:chExt cx="5800987" cy="2749909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480" y="1406017"/>
              <a:ext cx="2062432" cy="274990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1406017"/>
              <a:ext cx="3666547" cy="2749909"/>
            </a:xfrm>
            <a:prstGeom prst="rect">
              <a:avLst/>
            </a:prstGeom>
          </p:spPr>
        </p:pic>
      </p:grpSp>
      <p:sp>
        <p:nvSpPr>
          <p:cNvPr id="6" name="Shape 3204"/>
          <p:cNvSpPr/>
          <p:nvPr/>
        </p:nvSpPr>
        <p:spPr>
          <a:xfrm>
            <a:off x="4592018" y="89359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DATOS ABIERTOS DEL AGRO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10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EN el mundo-PERIODISMO DE DATOS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r="14917"/>
          <a:stretch/>
        </p:blipFill>
        <p:spPr>
          <a:xfrm>
            <a:off x="140400" y="4155926"/>
            <a:ext cx="1385427" cy="9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11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525827" y="1742728"/>
            <a:ext cx="3177697" cy="21851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_tradnl" sz="1350" b="1" dirty="0">
              <a:solidFill>
                <a:schemeClr val="tx1"/>
              </a:solidFill>
            </a:endParaRPr>
          </a:p>
        </p:txBody>
      </p:sp>
      <p:pic>
        <p:nvPicPr>
          <p:cNvPr id="6" name="Imagen 5" descr="Ma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09" y="1352935"/>
            <a:ext cx="5516403" cy="3033384"/>
          </a:xfrm>
          <a:prstGeom prst="rect">
            <a:avLst/>
          </a:prstGeom>
        </p:spPr>
      </p:pic>
      <p:sp>
        <p:nvSpPr>
          <p:cNvPr id="9" name="Shape 3204"/>
          <p:cNvSpPr/>
          <p:nvPr/>
        </p:nvSpPr>
        <p:spPr>
          <a:xfrm>
            <a:off x="4592018" y="89359"/>
            <a:ext cx="431043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09469E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EL PROBLEMA DE </a:t>
            </a:r>
            <a:endParaRPr sz="3200" dirty="0">
              <a:solidFill>
                <a:srgbClr val="09469E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sp>
        <p:nvSpPr>
          <p:cNvPr id="10" name="Shape 3204"/>
          <p:cNvSpPr/>
          <p:nvPr/>
        </p:nvSpPr>
        <p:spPr>
          <a:xfrm>
            <a:off x="4283968" y="453285"/>
            <a:ext cx="4618486" cy="53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1" tIns="21431" rIns="21431" bIns="21431" anchor="ctr">
            <a:spAutoFit/>
          </a:bodyPr>
          <a:lstStyle>
            <a:lvl1pPr marL="449580" marR="331470" indent="-449580" defTabSz="457200">
              <a:defRPr sz="3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marR="0" indent="0" algn="r" defTabSz="348258"/>
            <a:r>
              <a:rPr lang="es-CO" sz="3200" dirty="0">
                <a:solidFill>
                  <a:srgbClr val="193968"/>
                </a:solidFill>
                <a:latin typeface="Bebas Neue" charset="0"/>
                <a:ea typeface="Bebas Neue" charset="0"/>
                <a:cs typeface="Bebas Neue" charset="0"/>
                <a:sym typeface="Helvetica"/>
              </a:rPr>
              <a:t>LOS DATOS DEL AGRO en colombia</a:t>
            </a:r>
            <a:endParaRPr sz="3200" dirty="0">
              <a:solidFill>
                <a:srgbClr val="193968"/>
              </a:solidFill>
              <a:latin typeface="Bebas Neue" charset="0"/>
              <a:ea typeface="Bebas Neue" charset="0"/>
              <a:cs typeface="Bebas Neue" charset="0"/>
              <a:sym typeface="Helvetica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r="14917"/>
          <a:stretch/>
        </p:blipFill>
        <p:spPr>
          <a:xfrm>
            <a:off x="140400" y="4155926"/>
            <a:ext cx="1385427" cy="9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45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4779</TotalTime>
  <Words>457</Words>
  <Application>Microsoft Office PowerPoint</Application>
  <PresentationFormat>Presentación en pantalla (16:9)</PresentationFormat>
  <Paragraphs>100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Arial</vt:lpstr>
      <vt:lpstr>Bebas Neue</vt:lpstr>
      <vt:lpstr>Bebas Neue Book</vt:lpstr>
      <vt:lpstr>BebasNeueBold</vt:lpstr>
      <vt:lpstr>Calibri</vt:lpstr>
      <vt:lpstr>Century Gothic</vt:lpstr>
      <vt:lpstr>Futura</vt:lpstr>
      <vt:lpstr>Gill Sans</vt:lpstr>
      <vt:lpstr>Helvetica</vt:lpstr>
      <vt:lpstr>Work Sans</vt:lpstr>
      <vt:lpstr>Work Sans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CONCEPTUALIZACIÓN Y ESPECIFICACIONES PARA LA OPERACIÓN DEL CATASTRO MULTIPROPÓSITO</dc:title>
  <dc:creator>Leonor Ayde Rodriguez Rojas</dc:creator>
  <cp:lastModifiedBy>Luisa Fernanda Medina Martinez</cp:lastModifiedBy>
  <cp:revision>472</cp:revision>
  <dcterms:modified xsi:type="dcterms:W3CDTF">2017-08-15T20:11:47Z</dcterms:modified>
</cp:coreProperties>
</file>